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5" r:id="rId4"/>
    <p:sldId id="272" r:id="rId5"/>
    <p:sldId id="260" r:id="rId6"/>
    <p:sldId id="269" r:id="rId7"/>
    <p:sldId id="270" r:id="rId8"/>
    <p:sldId id="271" r:id="rId9"/>
    <p:sldId id="274" r:id="rId10"/>
    <p:sldId id="273" r:id="rId11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33"/>
    <a:srgbClr val="99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364E-D5F0-43BF-A242-C44111F03FDE}" type="datetimeFigureOut">
              <a:rPr lang="es-MX" smtClean="0"/>
              <a:t>24/01/2020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BCAB-67E7-490F-9A14-C980493EA7C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84301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364E-D5F0-43BF-A242-C44111F03FDE}" type="datetimeFigureOut">
              <a:rPr lang="es-MX" smtClean="0"/>
              <a:t>24/01/2020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BCAB-67E7-490F-9A14-C980493EA7C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6153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364E-D5F0-43BF-A242-C44111F03FDE}" type="datetimeFigureOut">
              <a:rPr lang="es-MX" smtClean="0"/>
              <a:t>24/01/2020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BCAB-67E7-490F-9A14-C980493EA7C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15345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364E-D5F0-43BF-A242-C44111F03FDE}" type="datetimeFigureOut">
              <a:rPr lang="es-MX" smtClean="0"/>
              <a:t>24/01/2020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BCAB-67E7-490F-9A14-C980493EA7C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97607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364E-D5F0-43BF-A242-C44111F03FDE}" type="datetimeFigureOut">
              <a:rPr lang="es-MX" smtClean="0"/>
              <a:t>24/01/2020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BCAB-67E7-490F-9A14-C980493EA7C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4037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364E-D5F0-43BF-A242-C44111F03FDE}" type="datetimeFigureOut">
              <a:rPr lang="es-MX" smtClean="0"/>
              <a:t>24/01/2020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BCAB-67E7-490F-9A14-C980493EA7C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27936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364E-D5F0-43BF-A242-C44111F03FDE}" type="datetimeFigureOut">
              <a:rPr lang="es-MX" smtClean="0"/>
              <a:t>24/01/2020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BCAB-67E7-490F-9A14-C980493EA7C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20126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364E-D5F0-43BF-A242-C44111F03FDE}" type="datetimeFigureOut">
              <a:rPr lang="es-MX" smtClean="0"/>
              <a:t>24/01/2020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BCAB-67E7-490F-9A14-C980493EA7C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39621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364E-D5F0-43BF-A242-C44111F03FDE}" type="datetimeFigureOut">
              <a:rPr lang="es-MX" smtClean="0"/>
              <a:t>24/01/2020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BCAB-67E7-490F-9A14-C980493EA7C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50987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364E-D5F0-43BF-A242-C44111F03FDE}" type="datetimeFigureOut">
              <a:rPr lang="es-MX" smtClean="0"/>
              <a:t>24/01/2020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BCAB-67E7-490F-9A14-C980493EA7C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30102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364E-D5F0-43BF-A242-C44111F03FDE}" type="datetimeFigureOut">
              <a:rPr lang="es-MX" smtClean="0"/>
              <a:t>24/01/2020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BCAB-67E7-490F-9A14-C980493EA7C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77883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BC364E-D5F0-43BF-A242-C44111F03FDE}" type="datetimeFigureOut">
              <a:rPr lang="es-MX" smtClean="0"/>
              <a:t>24/01/2020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EFBCAB-67E7-490F-9A14-C980493EA7C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17801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wm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174" y="2022763"/>
            <a:ext cx="4256339" cy="3028949"/>
          </a:xfrm>
          <a:prstGeom prst="rect">
            <a:avLst/>
          </a:prstGeom>
        </p:spPr>
      </p:pic>
      <p:grpSp>
        <p:nvGrpSpPr>
          <p:cNvPr id="9" name="Grupo 8"/>
          <p:cNvGrpSpPr/>
          <p:nvPr/>
        </p:nvGrpSpPr>
        <p:grpSpPr>
          <a:xfrm>
            <a:off x="2414986" y="0"/>
            <a:ext cx="7251192" cy="1722120"/>
            <a:chOff x="2414986" y="0"/>
            <a:chExt cx="7251192" cy="1722120"/>
          </a:xfrm>
        </p:grpSpPr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14986" y="0"/>
              <a:ext cx="7251192" cy="1722120"/>
            </a:xfrm>
            <a:prstGeom prst="rect">
              <a:avLst/>
            </a:prstGeom>
          </p:spPr>
        </p:pic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81015" y="124691"/>
              <a:ext cx="970694" cy="9493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08049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2414986" y="0"/>
            <a:ext cx="7251192" cy="1722120"/>
            <a:chOff x="2414986" y="0"/>
            <a:chExt cx="7251192" cy="1722120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14986" y="0"/>
              <a:ext cx="7251192" cy="1722120"/>
            </a:xfrm>
            <a:prstGeom prst="rect">
              <a:avLst/>
            </a:prstGeom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81015" y="124691"/>
              <a:ext cx="970694" cy="949314"/>
            </a:xfrm>
            <a:prstGeom prst="rect">
              <a:avLst/>
            </a:prstGeom>
          </p:spPr>
        </p:pic>
      </p:grpSp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7974" y="5888183"/>
            <a:ext cx="1212901" cy="86314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174" y="2022763"/>
            <a:ext cx="4256339" cy="302894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28997" y="3129368"/>
            <a:ext cx="4124489" cy="179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9977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05886" y="1588771"/>
            <a:ext cx="1180109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400" b="1" dirty="0"/>
              <a:t>Incrementar la cobertura de las licenciaturas de la UJED </a:t>
            </a:r>
            <a:r>
              <a:rPr lang="es-MX" sz="2800" u="sng" dirty="0"/>
              <a:t>a través de la modalidad </a:t>
            </a:r>
            <a:r>
              <a:rPr lang="es-MX" sz="2800" b="1" u="sng" dirty="0"/>
              <a:t>virtual</a:t>
            </a:r>
            <a:r>
              <a:rPr lang="es-MX" sz="2800" b="1" dirty="0"/>
              <a:t>, </a:t>
            </a:r>
            <a:r>
              <a:rPr lang="es-MX" sz="2400" b="1" dirty="0"/>
              <a:t>para así poder atender especialmente a población en situación de vulnerabilidad.</a:t>
            </a:r>
          </a:p>
        </p:txBody>
      </p:sp>
      <p:sp>
        <p:nvSpPr>
          <p:cNvPr id="5" name="Rectángulo 4"/>
          <p:cNvSpPr/>
          <p:nvPr/>
        </p:nvSpPr>
        <p:spPr>
          <a:xfrm>
            <a:off x="105886" y="1173073"/>
            <a:ext cx="14233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800" dirty="0"/>
              <a:t>Objetivo</a:t>
            </a:r>
          </a:p>
        </p:txBody>
      </p:sp>
      <p:pic>
        <p:nvPicPr>
          <p:cNvPr id="44" name="Imagen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7974" y="5888183"/>
            <a:ext cx="1212901" cy="863140"/>
          </a:xfrm>
          <a:prstGeom prst="rect">
            <a:avLst/>
          </a:prstGeom>
        </p:spPr>
      </p:pic>
      <p:grpSp>
        <p:nvGrpSpPr>
          <p:cNvPr id="45" name="Grupo 44"/>
          <p:cNvGrpSpPr/>
          <p:nvPr/>
        </p:nvGrpSpPr>
        <p:grpSpPr>
          <a:xfrm>
            <a:off x="2414986" y="0"/>
            <a:ext cx="7251192" cy="1722120"/>
            <a:chOff x="2414986" y="0"/>
            <a:chExt cx="7251192" cy="1722120"/>
          </a:xfrm>
        </p:grpSpPr>
        <p:pic>
          <p:nvPicPr>
            <p:cNvPr id="46" name="Imagen 4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14986" y="0"/>
              <a:ext cx="7251192" cy="1722120"/>
            </a:xfrm>
            <a:prstGeom prst="rect">
              <a:avLst/>
            </a:prstGeom>
          </p:spPr>
        </p:pic>
        <p:pic>
          <p:nvPicPr>
            <p:cNvPr id="47" name="Imagen 4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81015" y="124691"/>
              <a:ext cx="970694" cy="949314"/>
            </a:xfrm>
            <a:prstGeom prst="rect">
              <a:avLst/>
            </a:prstGeom>
          </p:spPr>
        </p:pic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8945" y="2462148"/>
            <a:ext cx="5805056" cy="439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861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2414986" y="0"/>
            <a:ext cx="7251192" cy="1722120"/>
            <a:chOff x="2414986" y="0"/>
            <a:chExt cx="7251192" cy="1722120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14986" y="0"/>
              <a:ext cx="7251192" cy="1722120"/>
            </a:xfrm>
            <a:prstGeom prst="rect">
              <a:avLst/>
            </a:prstGeom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81015" y="124691"/>
              <a:ext cx="970694" cy="949314"/>
            </a:xfrm>
            <a:prstGeom prst="rect">
              <a:avLst/>
            </a:prstGeom>
          </p:spPr>
        </p:pic>
      </p:grp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658" y="2681669"/>
            <a:ext cx="3560808" cy="2656911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242342" y="861060"/>
            <a:ext cx="1120151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SOLICITUD:</a:t>
            </a:r>
          </a:p>
          <a:p>
            <a:endParaRPr lang="es-MX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2400" dirty="0"/>
              <a:t>APOYO EN LA PROMOCIÓN DE LAS CARRERAS EN MODALIDAD VIRTUAL DE LA UJED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2400" dirty="0"/>
              <a:t>APOYO COMO </a:t>
            </a:r>
            <a:r>
              <a:rPr lang="es-MX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CENTRO DE ACCESO DE TECNOLOGÍA</a:t>
            </a:r>
            <a:r>
              <a:rPr lang="es-MX" sz="2400" dirty="0"/>
              <a:t> (</a:t>
            </a:r>
            <a:r>
              <a:rPr lang="es-MX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</a:t>
            </a:r>
            <a:r>
              <a:rPr lang="es-MX" sz="2400" dirty="0"/>
              <a:t>) PARA SUS EGRESADOS ESTUDIANTES DE LA UJED</a:t>
            </a:r>
          </a:p>
        </p:txBody>
      </p:sp>
      <p:grpSp>
        <p:nvGrpSpPr>
          <p:cNvPr id="17" name="Grupo 16"/>
          <p:cNvGrpSpPr/>
          <p:nvPr/>
        </p:nvGrpSpPr>
        <p:grpSpPr>
          <a:xfrm>
            <a:off x="5413472" y="2198307"/>
            <a:ext cx="5799042" cy="4549493"/>
            <a:chOff x="5926090" y="2322998"/>
            <a:chExt cx="5799042" cy="4549493"/>
          </a:xfrm>
        </p:grpSpPr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29649" y="2681669"/>
              <a:ext cx="3416678" cy="3685583"/>
            </a:xfrm>
            <a:prstGeom prst="rect">
              <a:avLst/>
            </a:prstGeom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 rotWithShape="1">
            <a:blip r:embed="rId6" cstate="email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09229" y="3505199"/>
              <a:ext cx="2311723" cy="2122523"/>
            </a:xfrm>
            <a:prstGeom prst="rect">
              <a:avLst/>
            </a:prstGeom>
          </p:spPr>
        </p:pic>
        <p:sp>
          <p:nvSpPr>
            <p:cNvPr id="11" name="CuadroTexto 10"/>
            <p:cNvSpPr txBox="1"/>
            <p:nvPr/>
          </p:nvSpPr>
          <p:spPr>
            <a:xfrm>
              <a:off x="5926090" y="2667961"/>
              <a:ext cx="14070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Realice sus actividades académicas</a:t>
              </a:r>
            </a:p>
          </p:txBody>
        </p:sp>
        <p:sp>
          <p:nvSpPr>
            <p:cNvPr id="12" name="CuadroTexto 11"/>
            <p:cNvSpPr txBox="1"/>
            <p:nvPr/>
          </p:nvSpPr>
          <p:spPr>
            <a:xfrm>
              <a:off x="8333220" y="2322998"/>
              <a:ext cx="14070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Tramite su inscripción</a:t>
              </a:r>
            </a:p>
          </p:txBody>
        </p:sp>
        <p:sp>
          <p:nvSpPr>
            <p:cNvPr id="13" name="CuadroTexto 12"/>
            <p:cNvSpPr txBox="1"/>
            <p:nvPr/>
          </p:nvSpPr>
          <p:spPr>
            <a:xfrm>
              <a:off x="10318120" y="3507224"/>
              <a:ext cx="14070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Consulte bibliotecas virtuales</a:t>
              </a:r>
            </a:p>
          </p:txBody>
        </p:sp>
        <p:sp>
          <p:nvSpPr>
            <p:cNvPr id="14" name="CuadroTexto 13"/>
            <p:cNvSpPr txBox="1"/>
            <p:nvPr/>
          </p:nvSpPr>
          <p:spPr>
            <a:xfrm>
              <a:off x="10234990" y="5034783"/>
              <a:ext cx="14070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Realice trámites académicos</a:t>
              </a:r>
            </a:p>
          </p:txBody>
        </p:sp>
        <p:sp>
          <p:nvSpPr>
            <p:cNvPr id="15" name="CuadroTexto 14"/>
            <p:cNvSpPr txBox="1"/>
            <p:nvPr/>
          </p:nvSpPr>
          <p:spPr>
            <a:xfrm>
              <a:off x="6049431" y="4476998"/>
              <a:ext cx="14070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Presente exámenes</a:t>
              </a:r>
            </a:p>
          </p:txBody>
        </p:sp>
        <p:sp>
          <p:nvSpPr>
            <p:cNvPr id="16" name="CuadroTexto 15"/>
            <p:cNvSpPr txBox="1"/>
            <p:nvPr/>
          </p:nvSpPr>
          <p:spPr>
            <a:xfrm>
              <a:off x="7766491" y="5949161"/>
              <a:ext cx="159918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Participe en foros y conferencias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5227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633" y="848944"/>
            <a:ext cx="1633440" cy="1746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" name="Grupo 3"/>
          <p:cNvGrpSpPr/>
          <p:nvPr/>
        </p:nvGrpSpPr>
        <p:grpSpPr>
          <a:xfrm>
            <a:off x="2414986" y="0"/>
            <a:ext cx="7251192" cy="1722120"/>
            <a:chOff x="2414986" y="0"/>
            <a:chExt cx="7251192" cy="1722120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14986" y="0"/>
              <a:ext cx="7251192" cy="1722120"/>
            </a:xfrm>
            <a:prstGeom prst="rect">
              <a:avLst/>
            </a:prstGeom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81015" y="124691"/>
              <a:ext cx="970694" cy="949314"/>
            </a:xfrm>
            <a:prstGeom prst="rect">
              <a:avLst/>
            </a:prstGeom>
          </p:spPr>
        </p:pic>
      </p:grpSp>
      <p:sp>
        <p:nvSpPr>
          <p:cNvPr id="7" name="CuadroTexto 6"/>
          <p:cNvSpPr txBox="1"/>
          <p:nvPr/>
        </p:nvSpPr>
        <p:spPr>
          <a:xfrm>
            <a:off x="360219" y="1828400"/>
            <a:ext cx="3154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/>
              <a:t>Se han habilitado los planteles: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7974" y="5888183"/>
            <a:ext cx="1212901" cy="863140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-249380" y="2682917"/>
            <a:ext cx="326967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Santiago </a:t>
            </a:r>
            <a:r>
              <a:rPr lang="es-E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Papasquiaro</a:t>
            </a:r>
            <a:endParaRPr lang="es-E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5194887" y="4075385"/>
            <a:ext cx="326967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Santa María del Oro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3620821" y="2211848"/>
            <a:ext cx="1435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ZONA SIERRA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8003517" y="5846075"/>
            <a:ext cx="1154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ZONA SUR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8528724" y="5288018"/>
            <a:ext cx="326967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Guadalupe Victoria</a:t>
            </a:r>
          </a:p>
        </p:txBody>
      </p:sp>
    </p:spTree>
    <p:extLst>
      <p:ext uri="{BB962C8B-B14F-4D97-AF65-F5344CB8AC3E}">
        <p14:creationId xmlns:p14="http://schemas.microsoft.com/office/powerpoint/2010/main" val="8216665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lecha a la derecha con bandas 14"/>
          <p:cNvSpPr/>
          <p:nvPr/>
        </p:nvSpPr>
        <p:spPr>
          <a:xfrm>
            <a:off x="1136073" y="4167432"/>
            <a:ext cx="5902036" cy="1499077"/>
          </a:xfrm>
          <a:prstGeom prst="stripedRightArrow">
            <a:avLst/>
          </a:prstGeom>
          <a:gradFill flip="none" rotWithShape="1">
            <a:gsLst>
              <a:gs pos="65000">
                <a:srgbClr val="BEB410"/>
              </a:gs>
              <a:gs pos="0">
                <a:srgbClr val="339933"/>
              </a:gs>
              <a:gs pos="100000">
                <a:srgbClr val="FFC000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Google Shape;206;p22"/>
          <p:cNvSpPr txBox="1">
            <a:spLocks/>
          </p:cNvSpPr>
          <p:nvPr/>
        </p:nvSpPr>
        <p:spPr>
          <a:xfrm>
            <a:off x="867829" y="1681347"/>
            <a:ext cx="11104041" cy="2146200"/>
          </a:xfrm>
          <a:prstGeom prst="rect">
            <a:avLst/>
          </a:prstGeom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MX" dirty="0">
                <a:solidFill>
                  <a:schemeClr val="dk1"/>
                </a:solidFill>
              </a:rPr>
              <a:t>Día en el que se presentará y se mostrará al estudiante: </a:t>
            </a:r>
          </a:p>
          <a:p>
            <a:pPr marL="457200" indent="-320040" algn="r">
              <a:spcBef>
                <a:spcPts val="0"/>
              </a:spcBef>
              <a:buClr>
                <a:schemeClr val="dk1"/>
              </a:buClr>
              <a:buSzPts val="1440"/>
              <a:buFont typeface="Arial" panose="020B0604020202020204" pitchFamily="34" charset="0"/>
              <a:buChar char="●"/>
            </a:pPr>
            <a:r>
              <a:rPr lang="es-MX" dirty="0">
                <a:solidFill>
                  <a:schemeClr val="dk1"/>
                </a:solidFill>
              </a:rPr>
              <a:t>¿Qué es la modalidad?</a:t>
            </a:r>
          </a:p>
          <a:p>
            <a:pPr marL="457200" indent="-320040" algn="r">
              <a:spcBef>
                <a:spcPts val="0"/>
              </a:spcBef>
              <a:buClr>
                <a:schemeClr val="dk1"/>
              </a:buClr>
              <a:buSzPts val="1440"/>
              <a:buFont typeface="Arial" panose="020B0604020202020204" pitchFamily="34" charset="0"/>
              <a:buChar char="●"/>
            </a:pPr>
            <a:r>
              <a:rPr lang="es-MX" dirty="0">
                <a:solidFill>
                  <a:schemeClr val="dk1"/>
                </a:solidFill>
              </a:rPr>
              <a:t>¿Cómo será mi carrera virtual?</a:t>
            </a:r>
          </a:p>
          <a:p>
            <a:pPr marL="457200" indent="-320040" algn="r">
              <a:spcBef>
                <a:spcPts val="0"/>
              </a:spcBef>
              <a:buClr>
                <a:schemeClr val="dk1"/>
              </a:buClr>
              <a:buSzPts val="1440"/>
              <a:buFont typeface="Arial" panose="020B0604020202020204" pitchFamily="34" charset="0"/>
              <a:buChar char="●"/>
            </a:pPr>
            <a:r>
              <a:rPr lang="es-MX" dirty="0">
                <a:solidFill>
                  <a:schemeClr val="dk1"/>
                </a:solidFill>
              </a:rPr>
              <a:t>Explorando un aula virtual </a:t>
            </a:r>
          </a:p>
          <a:p>
            <a:pPr marL="457200" indent="-320040" algn="r">
              <a:spcBef>
                <a:spcPts val="0"/>
              </a:spcBef>
              <a:buClr>
                <a:schemeClr val="dk1"/>
              </a:buClr>
              <a:buSzPts val="1440"/>
              <a:buFont typeface="Arial" panose="020B0604020202020204" pitchFamily="34" charset="0"/>
              <a:buChar char="●"/>
            </a:pPr>
            <a:r>
              <a:rPr lang="es-MX" dirty="0">
                <a:solidFill>
                  <a:schemeClr val="dk1"/>
                </a:solidFill>
              </a:rPr>
              <a:t>¿Qué opciones de carrera hay? </a:t>
            </a:r>
          </a:p>
        </p:txBody>
      </p:sp>
      <p:sp>
        <p:nvSpPr>
          <p:cNvPr id="8" name="Rectángulo 7"/>
          <p:cNvSpPr/>
          <p:nvPr/>
        </p:nvSpPr>
        <p:spPr>
          <a:xfrm>
            <a:off x="1907877" y="4705738"/>
            <a:ext cx="597509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</a:pPr>
            <a:r>
              <a:rPr lang="es-MX" sz="2000" dirty="0">
                <a:solidFill>
                  <a:schemeClr val="dk1"/>
                </a:solidFill>
                <a:latin typeface="Berlin Sans FB Demi" panose="020E0802020502020306" pitchFamily="34" charset="0"/>
              </a:rPr>
              <a:t>Realizándose visitas a  </a:t>
            </a:r>
            <a:r>
              <a:rPr lang="es-MX" sz="2000" dirty="0">
                <a:solidFill>
                  <a:schemeClr val="dk1"/>
                </a:solidFill>
                <a:latin typeface="Berlin Sans FB Demi" panose="020E0802020502020306" pitchFamily="34" charset="0"/>
                <a:cs typeface="Calibri" panose="020F0502020204030204" pitchFamily="34" charset="0"/>
              </a:rPr>
              <a:t>Planteles COBAED</a:t>
            </a:r>
            <a:endParaRPr lang="es-MX" sz="2000" dirty="0">
              <a:solidFill>
                <a:srgbClr val="000000"/>
              </a:solidFill>
              <a:latin typeface="Berlin Sans FB Demi" panose="020E0802020502020306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Elipse 15"/>
          <p:cNvSpPr/>
          <p:nvPr/>
        </p:nvSpPr>
        <p:spPr>
          <a:xfrm>
            <a:off x="6419850" y="3926935"/>
            <a:ext cx="5772149" cy="2931065"/>
          </a:xfrm>
          <a:prstGeom prst="ellipse">
            <a:avLst/>
          </a:prstGeom>
          <a:solidFill>
            <a:schemeClr val="accent2">
              <a:lumMod val="40000"/>
              <a:lumOff val="60000"/>
              <a:alpha val="23137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dirty="0">
                <a:solidFill>
                  <a:schemeClr val="dk1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Se construirá con: </a:t>
            </a:r>
          </a:p>
          <a:p>
            <a:pPr marL="457200" indent="-317500">
              <a:spcBef>
                <a:spcPts val="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●"/>
            </a:pPr>
            <a:r>
              <a:rPr lang="es-MX" dirty="0">
                <a:solidFill>
                  <a:schemeClr val="dk1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Participación y colaboración de los Coordinadores Virtuales de cada U.A.</a:t>
            </a:r>
          </a:p>
          <a:p>
            <a:pPr marL="457200" indent="-317500">
              <a:spcBef>
                <a:spcPts val="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●"/>
            </a:pPr>
            <a:r>
              <a:rPr lang="es-MX" dirty="0">
                <a:solidFill>
                  <a:schemeClr val="dk1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Material de Difusión </a:t>
            </a:r>
          </a:p>
          <a:p>
            <a:pPr marL="457200" indent="-317500">
              <a:spcBef>
                <a:spcPts val="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●"/>
            </a:pPr>
            <a:r>
              <a:rPr lang="es-MX" dirty="0">
                <a:solidFill>
                  <a:schemeClr val="dk1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Registro digital (minería de datos)</a:t>
            </a:r>
          </a:p>
        </p:txBody>
      </p:sp>
      <p:grpSp>
        <p:nvGrpSpPr>
          <p:cNvPr id="7" name="Grupo 6"/>
          <p:cNvGrpSpPr/>
          <p:nvPr/>
        </p:nvGrpSpPr>
        <p:grpSpPr>
          <a:xfrm>
            <a:off x="338266" y="1454263"/>
            <a:ext cx="8101625" cy="2590787"/>
            <a:chOff x="338266" y="471147"/>
            <a:chExt cx="8101625" cy="2590787"/>
          </a:xfrm>
        </p:grpSpPr>
        <p:sp>
          <p:nvSpPr>
            <p:cNvPr id="2" name="CuadroTexto 1"/>
            <p:cNvSpPr txBox="1"/>
            <p:nvPr/>
          </p:nvSpPr>
          <p:spPr>
            <a:xfrm>
              <a:off x="338266" y="471147"/>
              <a:ext cx="3139225" cy="2308324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s-MX" sz="3600" dirty="0">
                  <a:solidFill>
                    <a:schemeClr val="accent4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avie" panose="04040805050809020602" pitchFamily="82" charset="0"/>
                </a:rPr>
                <a:t>Un</a:t>
              </a:r>
            </a:p>
            <a:p>
              <a:r>
                <a:rPr lang="es-MX" sz="3600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avie" panose="04040805050809020602" pitchFamily="82" charset="0"/>
                </a:rPr>
                <a:t>Día</a:t>
              </a:r>
            </a:p>
            <a:p>
              <a:r>
                <a:rPr lang="es-MX" sz="3600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avie" panose="04040805050809020602" pitchFamily="82" charset="0"/>
                </a:rPr>
                <a:t>con</a:t>
              </a:r>
            </a:p>
            <a:p>
              <a:endParaRPr lang="es-MX" sz="36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vie" panose="04040805050809020602" pitchFamily="82" charset="0"/>
              </a:endParaRPr>
            </a:p>
          </p:txBody>
        </p:sp>
        <p:pic>
          <p:nvPicPr>
            <p:cNvPr id="6" name="Imagen 5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33238" y1="75627" x2="33238" y2="75627"/>
                          <a14:foregroundMark x1="81948" y1="57382" x2="81948" y2="57382"/>
                          <a14:foregroundMark x1="89112" y1="48468" x2="89112" y2="48468"/>
                          <a14:foregroundMark x1="58166" y1="31198" x2="58166" y2="31198"/>
                          <a14:foregroundMark x1="16905" y1="70474" x2="16905" y2="70474"/>
                          <a14:foregroundMark x1="8309" y1="97354" x2="8309" y2="97354"/>
                          <a14:foregroundMark x1="96275" y1="89276" x2="96275" y2="89276"/>
                          <a14:foregroundMark x1="93696" y1="79387" x2="93696" y2="79387"/>
                          <a14:foregroundMark x1="88539" y1="71448" x2="88539" y2="71448"/>
                          <a14:foregroundMark x1="66189" y1="74652" x2="66189" y2="74652"/>
                          <a14:foregroundMark x1="32665" y1="72702" x2="32665" y2="72702"/>
                          <a14:foregroundMark x1="39828" y1="75905" x2="39828" y2="75905"/>
                          <a14:foregroundMark x1="52436" y1="75209" x2="52436" y2="75209"/>
                          <a14:foregroundMark x1="52436" y1="68524" x2="52436" y2="68524"/>
                          <a14:foregroundMark x1="95129" y1="67967" x2="95129" y2="67967"/>
                          <a14:foregroundMark x1="12894" y1="82033" x2="12894" y2="82033"/>
                          <a14:foregroundMark x1="93123" y1="71448" x2="95702" y2="71448"/>
                          <a14:foregroundMark x1="94556" y1="58914" x2="94556" y2="58914"/>
                          <a14:foregroundMark x1="66762" y1="71727" x2="66762" y2="71727"/>
                          <a14:foregroundMark x1="97135" y1="92201" x2="97135" y2="92201"/>
                          <a14:foregroundMark x1="54441" y1="90947" x2="54441" y2="90947"/>
                          <a14:foregroundMark x1="72779" y1="95404" x2="72779" y2="95404"/>
                          <a14:foregroundMark x1="35817" y1="96936" x2="35817" y2="96936"/>
                          <a14:foregroundMark x1="20917" y1="86490" x2="24069" y2="86769"/>
                          <a14:foregroundMark x1="79370" y1="84262" x2="79370" y2="84262"/>
                          <a14:foregroundMark x1="93123" y1="84262" x2="93123" y2="84262"/>
                          <a14:foregroundMark x1="15473" y1="74373" x2="15473" y2="74373"/>
                          <a14:foregroundMark x1="13467" y1="77159" x2="13467" y2="77159"/>
                          <a14:foregroundMark x1="12321" y1="79805" x2="12321" y2="79805"/>
                          <a14:foregroundMark x1="11461" y1="85794" x2="11461" y2="85794"/>
                          <a14:foregroundMark x1="10315" y1="89694" x2="10315" y2="89694"/>
                          <a14:foregroundMark x1="8309" y1="93454" x2="8309" y2="934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94165" y="1358919"/>
              <a:ext cx="827425" cy="1703015"/>
            </a:xfrm>
            <a:prstGeom prst="rect">
              <a:avLst/>
            </a:prstGeom>
          </p:spPr>
        </p:pic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1375" y="1898850"/>
              <a:ext cx="1047641" cy="745535"/>
            </a:xfrm>
            <a:prstGeom prst="rect">
              <a:avLst/>
            </a:prstGeom>
          </p:spPr>
        </p:pic>
        <p:sp>
          <p:nvSpPr>
            <p:cNvPr id="9" name="Rectángulo 8"/>
            <p:cNvSpPr/>
            <p:nvPr/>
          </p:nvSpPr>
          <p:spPr>
            <a:xfrm>
              <a:off x="2321590" y="1160142"/>
              <a:ext cx="611830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MX" sz="36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chemeClr val="bg2">
                      <a:lumMod val="10000"/>
                    </a:schemeClr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“</a:t>
              </a:r>
              <a:r>
                <a:rPr lang="es-MX" sz="36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chemeClr val="bg2">
                      <a:lumMod val="10000"/>
                    </a:schemeClr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Virtualízate</a:t>
              </a:r>
              <a:r>
                <a:rPr lang="es-MX" sz="36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chemeClr val="bg2">
                      <a:lumMod val="10000"/>
                    </a:schemeClr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 con la UJED” </a:t>
              </a:r>
            </a:p>
          </p:txBody>
        </p:sp>
      </p:grpSp>
      <p:sp>
        <p:nvSpPr>
          <p:cNvPr id="4" name="Google Shape;205;p22"/>
          <p:cNvSpPr txBox="1">
            <a:spLocks noGrp="1"/>
          </p:cNvSpPr>
          <p:nvPr>
            <p:ph type="title"/>
          </p:nvPr>
        </p:nvSpPr>
        <p:spPr>
          <a:xfrm>
            <a:off x="2232964" y="1526979"/>
            <a:ext cx="1476361" cy="52940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UJED</a:t>
            </a:r>
            <a:endParaRPr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4180" y="1479569"/>
            <a:ext cx="780618" cy="780618"/>
          </a:xfrm>
          <a:prstGeom prst="rect">
            <a:avLst/>
          </a:prstGeom>
        </p:spPr>
      </p:pic>
      <p:grpSp>
        <p:nvGrpSpPr>
          <p:cNvPr id="18" name="Grupo 17"/>
          <p:cNvGrpSpPr/>
          <p:nvPr/>
        </p:nvGrpSpPr>
        <p:grpSpPr>
          <a:xfrm>
            <a:off x="2414986" y="0"/>
            <a:ext cx="7251192" cy="1722120"/>
            <a:chOff x="2414986" y="0"/>
            <a:chExt cx="7251192" cy="1722120"/>
          </a:xfrm>
        </p:grpSpPr>
        <p:pic>
          <p:nvPicPr>
            <p:cNvPr id="19" name="Imagen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14986" y="0"/>
              <a:ext cx="7251192" cy="1722120"/>
            </a:xfrm>
            <a:prstGeom prst="rect">
              <a:avLst/>
            </a:prstGeom>
          </p:spPr>
        </p:pic>
        <p:pic>
          <p:nvPicPr>
            <p:cNvPr id="20" name="Imagen 1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81015" y="124691"/>
              <a:ext cx="970694" cy="949314"/>
            </a:xfrm>
            <a:prstGeom prst="rect">
              <a:avLst/>
            </a:prstGeom>
          </p:spPr>
        </p:pic>
      </p:grpSp>
      <p:pic>
        <p:nvPicPr>
          <p:cNvPr id="24" name="Imagen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7974" y="5888183"/>
            <a:ext cx="1212901" cy="86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9062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9516" y="2448444"/>
            <a:ext cx="5084386" cy="2990505"/>
          </a:xfrm>
          <a:prstGeom prst="rect">
            <a:avLst/>
          </a:prstGeom>
        </p:spPr>
      </p:pic>
      <p:grpSp>
        <p:nvGrpSpPr>
          <p:cNvPr id="8" name="Grupo 7"/>
          <p:cNvGrpSpPr/>
          <p:nvPr/>
        </p:nvGrpSpPr>
        <p:grpSpPr>
          <a:xfrm>
            <a:off x="2414986" y="0"/>
            <a:ext cx="7251192" cy="1722120"/>
            <a:chOff x="2414986" y="0"/>
            <a:chExt cx="7251192" cy="1722120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14986" y="0"/>
              <a:ext cx="7251192" cy="1722120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81015" y="124691"/>
              <a:ext cx="970694" cy="949314"/>
            </a:xfrm>
            <a:prstGeom prst="rect">
              <a:avLst/>
            </a:prstGeom>
          </p:spPr>
        </p:pic>
      </p:grpSp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7974" y="5888183"/>
            <a:ext cx="1212901" cy="86314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645"/>
          <a:stretch/>
        </p:blipFill>
        <p:spPr>
          <a:xfrm>
            <a:off x="157594" y="1468582"/>
            <a:ext cx="6104661" cy="4696691"/>
          </a:xfrm>
          <a:prstGeom prst="rect">
            <a:avLst/>
          </a:prstGeom>
        </p:spPr>
      </p:pic>
      <p:sp>
        <p:nvSpPr>
          <p:cNvPr id="3" name="Elipse 2"/>
          <p:cNvSpPr/>
          <p:nvPr/>
        </p:nvSpPr>
        <p:spPr>
          <a:xfrm>
            <a:off x="4865993" y="3348921"/>
            <a:ext cx="2544041" cy="936011"/>
          </a:xfrm>
          <a:prstGeom prst="ellipse">
            <a:avLst/>
          </a:prstGeom>
          <a:solidFill>
            <a:schemeClr val="accent2">
              <a:lumMod val="40000"/>
              <a:lumOff val="60000"/>
              <a:alpha val="23137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dirty="0">
                <a:solidFill>
                  <a:schemeClr val="dk1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Se solicita la posibilidad de colocar el banner: </a:t>
            </a:r>
          </a:p>
        </p:txBody>
      </p:sp>
    </p:spTree>
    <p:extLst>
      <p:ext uri="{BB962C8B-B14F-4D97-AF65-F5344CB8AC3E}">
        <p14:creationId xmlns:p14="http://schemas.microsoft.com/office/powerpoint/2010/main" val="4787555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2414986" y="0"/>
            <a:ext cx="7251192" cy="1722120"/>
            <a:chOff x="2414986" y="0"/>
            <a:chExt cx="7251192" cy="1722120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14986" y="0"/>
              <a:ext cx="7251192" cy="1722120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81015" y="124691"/>
              <a:ext cx="970694" cy="949314"/>
            </a:xfrm>
            <a:prstGeom prst="rect">
              <a:avLst/>
            </a:prstGeom>
          </p:spPr>
        </p:pic>
      </p:grpSp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7974" y="5888183"/>
            <a:ext cx="1212901" cy="863140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4336473" y="3048000"/>
            <a:ext cx="42439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BANNER PARA DESPLEGAR EN PAGINA WEB</a:t>
            </a:r>
          </a:p>
          <a:p>
            <a:r>
              <a:rPr lang="es-MX" dirty="0"/>
              <a:t>VER DIAPOSITIVA ANTERIOR</a:t>
            </a:r>
          </a:p>
        </p:txBody>
      </p:sp>
    </p:spTree>
    <p:extLst>
      <p:ext uri="{BB962C8B-B14F-4D97-AF65-F5344CB8AC3E}">
        <p14:creationId xmlns:p14="http://schemas.microsoft.com/office/powerpoint/2010/main" val="14696597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2414986" y="0"/>
            <a:ext cx="7251192" cy="1722120"/>
            <a:chOff x="2414986" y="0"/>
            <a:chExt cx="7251192" cy="1722120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14986" y="0"/>
              <a:ext cx="7251192" cy="1722120"/>
            </a:xfrm>
            <a:prstGeom prst="rect">
              <a:avLst/>
            </a:prstGeom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81015" y="124691"/>
              <a:ext cx="970694" cy="949314"/>
            </a:xfrm>
            <a:prstGeom prst="rect">
              <a:avLst/>
            </a:prstGeom>
          </p:spPr>
        </p:pic>
      </p:grpSp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7974" y="5888183"/>
            <a:ext cx="1212901" cy="86314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4336473" y="3048000"/>
            <a:ext cx="3521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BANNER PARA LINK DE FACULTADES</a:t>
            </a:r>
          </a:p>
        </p:txBody>
      </p:sp>
    </p:spTree>
    <p:extLst>
      <p:ext uri="{BB962C8B-B14F-4D97-AF65-F5344CB8AC3E}">
        <p14:creationId xmlns:p14="http://schemas.microsoft.com/office/powerpoint/2010/main" val="25914283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2414986" y="0"/>
            <a:ext cx="7251192" cy="1722120"/>
            <a:chOff x="2414986" y="0"/>
            <a:chExt cx="7251192" cy="1722120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14986" y="0"/>
              <a:ext cx="7251192" cy="1722120"/>
            </a:xfrm>
            <a:prstGeom prst="rect">
              <a:avLst/>
            </a:prstGeom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81015" y="124691"/>
              <a:ext cx="970694" cy="949314"/>
            </a:xfrm>
            <a:prstGeom prst="rect">
              <a:avLst/>
            </a:prstGeom>
          </p:spPr>
        </p:pic>
      </p:grpSp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414" y="5048736"/>
            <a:ext cx="1212901" cy="86314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2414986" y="3200762"/>
            <a:ext cx="8640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VIDEO PROMOCIONAL SISTEMA UNIVERSIDAD VIRTUAL Y CARRERAS VIRTUALES ACTUALES</a:t>
            </a:r>
          </a:p>
        </p:txBody>
      </p:sp>
    </p:spTree>
    <p:extLst>
      <p:ext uri="{BB962C8B-B14F-4D97-AF65-F5344CB8AC3E}">
        <p14:creationId xmlns:p14="http://schemas.microsoft.com/office/powerpoint/2010/main" val="30396008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</TotalTime>
  <Words>209</Words>
  <Application>Microsoft Office PowerPoint</Application>
  <PresentationFormat>Panorámica</PresentationFormat>
  <Paragraphs>38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8" baseType="lpstr">
      <vt:lpstr>Arial</vt:lpstr>
      <vt:lpstr>Berlin Sans FB Demi</vt:lpstr>
      <vt:lpstr>Calibri</vt:lpstr>
      <vt:lpstr>Calibri Light</vt:lpstr>
      <vt:lpstr>Ravie</vt:lpstr>
      <vt:lpstr>Trebuchet MS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UJED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Escuela/Facultad</dc:title>
  <dc:creator>Iovanni Fernández</dc:creator>
  <cp:lastModifiedBy>JOSE OTHON HUERTA HERRERA</cp:lastModifiedBy>
  <cp:revision>31</cp:revision>
  <dcterms:created xsi:type="dcterms:W3CDTF">2019-01-17T21:35:48Z</dcterms:created>
  <dcterms:modified xsi:type="dcterms:W3CDTF">2020-01-24T14:17:07Z</dcterms:modified>
</cp:coreProperties>
</file>